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4" r:id="rId3"/>
    <p:sldId id="266" r:id="rId4"/>
    <p:sldId id="257" r:id="rId5"/>
    <p:sldId id="259" r:id="rId6"/>
    <p:sldId id="258" r:id="rId7"/>
    <p:sldId id="261" r:id="rId8"/>
    <p:sldId id="262" r:id="rId9"/>
    <p:sldId id="260" r:id="rId10"/>
    <p:sldId id="263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CEED7-DCE1-4CE4-91C1-B6159D71661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E9F47-AF62-45C1-B369-2205E36FD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61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E9F47-AF62-45C1-B369-2205E36FD3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9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D9B1B8A-4CCB-460B-8F0F-2B262030048E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4B1CE7-BA57-42DF-9C25-227EC65A9BC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Core Mathematics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CASD Admin Meeting</a:t>
            </a:r>
          </a:p>
          <a:p>
            <a:r>
              <a:rPr lang="en-US" dirty="0" smtClean="0"/>
              <a:t>March 20,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03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Confirm Alignment at Elementary</a:t>
            </a:r>
          </a:p>
          <a:p>
            <a:r>
              <a:rPr lang="en-US" dirty="0" smtClean="0"/>
              <a:t>Middle School (Algebra 8) </a:t>
            </a:r>
          </a:p>
          <a:p>
            <a:r>
              <a:rPr lang="en-US" dirty="0" smtClean="0"/>
              <a:t>PD</a:t>
            </a:r>
          </a:p>
          <a:p>
            <a:pPr lvl="1"/>
            <a:r>
              <a:rPr lang="en-US" dirty="0" smtClean="0"/>
              <a:t>Tasks within a grade level</a:t>
            </a:r>
          </a:p>
          <a:p>
            <a:pPr lvl="2"/>
            <a:r>
              <a:rPr lang="en-US" dirty="0" smtClean="0"/>
              <a:t>Performance Rubric</a:t>
            </a:r>
          </a:p>
          <a:p>
            <a:pPr lvl="1"/>
            <a:r>
              <a:rPr lang="en-US" dirty="0" smtClean="0"/>
              <a:t>Practical Applications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CASD Implementation Needs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481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</a:t>
            </a:r>
          </a:p>
          <a:p>
            <a:pPr lvl="1"/>
            <a:r>
              <a:rPr lang="en-US" dirty="0" smtClean="0"/>
              <a:t>Investigations</a:t>
            </a:r>
          </a:p>
          <a:p>
            <a:pPr lvl="1"/>
            <a:r>
              <a:rPr lang="en-US" dirty="0" smtClean="0"/>
              <a:t>Common Assessments</a:t>
            </a:r>
          </a:p>
          <a:p>
            <a:pPr lvl="1"/>
            <a:r>
              <a:rPr lang="en-US" dirty="0" smtClean="0"/>
              <a:t>Curriculum</a:t>
            </a:r>
          </a:p>
          <a:p>
            <a:r>
              <a:rPr lang="en-US" dirty="0" smtClean="0"/>
              <a:t>Secondary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have done?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686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828800"/>
            <a:ext cx="7408333" cy="3450696"/>
          </a:xfrm>
        </p:spPr>
        <p:txBody>
          <a:bodyPr/>
          <a:lstStyle/>
          <a:p>
            <a:r>
              <a:rPr lang="en-US" dirty="0" smtClean="0"/>
              <a:t>A.    6</a:t>
            </a:r>
          </a:p>
          <a:p>
            <a:r>
              <a:rPr lang="en-US" dirty="0" smtClean="0"/>
              <a:t>B.    7</a:t>
            </a:r>
          </a:p>
          <a:p>
            <a:r>
              <a:rPr lang="en-US" dirty="0" smtClean="0"/>
              <a:t>C.    6.25</a:t>
            </a:r>
          </a:p>
          <a:p>
            <a:r>
              <a:rPr lang="en-US" dirty="0" smtClean="0"/>
              <a:t>D.    1</a:t>
            </a:r>
          </a:p>
          <a:p>
            <a:r>
              <a:rPr lang="en-US" dirty="0" smtClean="0"/>
              <a:t>E.     3</a:t>
            </a:r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45686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25 ÷ 4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453454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828800"/>
            <a:ext cx="7408333" cy="345069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A.    </a:t>
            </a:r>
            <a:r>
              <a:rPr lang="en-US" dirty="0" smtClean="0">
                <a:solidFill>
                  <a:srgbClr val="FF0000"/>
                </a:solidFill>
              </a:rPr>
              <a:t>6</a:t>
            </a:r>
            <a:r>
              <a:rPr lang="en-US" dirty="0" smtClean="0"/>
              <a:t> if “ You have 25 eggs and each cake requires 4 eggs, how many cakes can you bake?”</a:t>
            </a:r>
          </a:p>
          <a:p>
            <a:r>
              <a:rPr lang="en-US" dirty="0" smtClean="0"/>
              <a:t>B.   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r>
              <a:rPr lang="en-US" dirty="0" smtClean="0"/>
              <a:t> if “25 people are going on a trip and each car holds 4 people, how many cars are needed?”</a:t>
            </a:r>
          </a:p>
          <a:p>
            <a:r>
              <a:rPr lang="en-US" dirty="0" smtClean="0"/>
              <a:t>C.    </a:t>
            </a:r>
            <a:r>
              <a:rPr lang="en-US" dirty="0" smtClean="0">
                <a:solidFill>
                  <a:srgbClr val="FF0000"/>
                </a:solidFill>
              </a:rPr>
              <a:t>6.25</a:t>
            </a:r>
            <a:r>
              <a:rPr lang="en-US" dirty="0" smtClean="0"/>
              <a:t> if “You have 25 quarters, how much money do you have (in dollars)?”</a:t>
            </a:r>
          </a:p>
          <a:p>
            <a:r>
              <a:rPr lang="en-US" dirty="0" smtClean="0"/>
              <a:t>D.   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if “There are 25 kids waiting in line at the Marion Festival to go on the ride. Each car holds 4 passengers and only full cars will run, how many kids will miss the ride?”</a:t>
            </a:r>
          </a:p>
          <a:p>
            <a:r>
              <a:rPr lang="en-US" dirty="0" smtClean="0"/>
              <a:t>E.    </a:t>
            </a:r>
            <a:r>
              <a:rPr lang="en-US" dirty="0" smtClean="0">
                <a:solidFill>
                  <a:srgbClr val="FF0000"/>
                </a:solidFill>
              </a:rPr>
              <a:t> 3  </a:t>
            </a:r>
            <a:r>
              <a:rPr lang="en-US" dirty="0" smtClean="0"/>
              <a:t>if “ If 4 items make 1 case and you can only sell by the full case.  You have 25 items, how many more items do you need to complete your next full case?”</a:t>
            </a:r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-4804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25 ÷ 4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This answer is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3777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136339"/>
            <a:ext cx="7391400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40" b="1" i="1" dirty="0" smtClean="0"/>
              <a:t>“And I’m calling on our nation’s governors and state education chiefs to develop standards and assessments that don’t simply measure whether students can fill in a bubble on a test, but whether they possess 21st Century skills like problem solving and critical thinking and entrepreneurship and creativity.”</a:t>
            </a:r>
          </a:p>
          <a:p>
            <a:r>
              <a:rPr lang="en-US" i="1" dirty="0" smtClean="0"/>
              <a:t>President </a:t>
            </a:r>
            <a:r>
              <a:rPr lang="en-US" i="1" dirty="0"/>
              <a:t>Obama, 1 March 2009</a:t>
            </a:r>
          </a:p>
        </p:txBody>
      </p:sp>
    </p:spTree>
    <p:extLst>
      <p:ext uri="{BB962C8B-B14F-4D97-AF65-F5344CB8AC3E}">
        <p14:creationId xmlns:p14="http://schemas.microsoft.com/office/powerpoint/2010/main" val="1275860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828800"/>
            <a:ext cx="7408333" cy="3450696"/>
          </a:xfrm>
        </p:spPr>
        <p:txBody>
          <a:bodyPr/>
          <a:lstStyle/>
          <a:p>
            <a:r>
              <a:rPr lang="en-US" dirty="0" smtClean="0"/>
              <a:t>A.  6</a:t>
            </a:r>
          </a:p>
          <a:p>
            <a:r>
              <a:rPr lang="en-US" dirty="0" smtClean="0"/>
              <a:t>B. 7</a:t>
            </a:r>
          </a:p>
          <a:p>
            <a:r>
              <a:rPr lang="en-US" dirty="0" smtClean="0"/>
              <a:t>C. </a:t>
            </a:r>
            <a:r>
              <a:rPr lang="en-US" dirty="0" smtClean="0"/>
              <a:t>6.25</a:t>
            </a:r>
            <a:endParaRPr lang="en-US" dirty="0" smtClean="0"/>
          </a:p>
          <a:p>
            <a:r>
              <a:rPr lang="en-US" dirty="0" smtClean="0"/>
              <a:t>D. 1</a:t>
            </a:r>
          </a:p>
          <a:p>
            <a:r>
              <a:rPr lang="en-US" dirty="0" smtClean="0"/>
              <a:t>E. 3</a:t>
            </a:r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456860"/>
            <a:ext cx="822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25 ÷ 4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8074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7239000" cy="345069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Curricular Standards</a:t>
            </a:r>
          </a:p>
          <a:p>
            <a:pPr lvl="1"/>
            <a:r>
              <a:rPr lang="en-US" dirty="0" smtClean="0"/>
              <a:t>Anchors/Eligible Content by Grade</a:t>
            </a:r>
          </a:p>
          <a:p>
            <a:r>
              <a:rPr lang="en-US" dirty="0" smtClean="0"/>
              <a:t>Standards for Mathematical Practice/ NCTM Process Standards</a:t>
            </a:r>
          </a:p>
          <a:p>
            <a:pPr lvl="1"/>
            <a:r>
              <a:rPr lang="en-US" sz="2500" dirty="0"/>
              <a:t>Make sense of problems and persevere in solving them</a:t>
            </a:r>
          </a:p>
          <a:p>
            <a:pPr lvl="1"/>
            <a:r>
              <a:rPr lang="en-US" sz="2500" dirty="0"/>
              <a:t>Reason abstractly and quantitatively</a:t>
            </a:r>
          </a:p>
          <a:p>
            <a:pPr lvl="1"/>
            <a:r>
              <a:rPr lang="en-US" sz="2500" dirty="0"/>
              <a:t>Construct viable arguments and critique the reasoning of others. </a:t>
            </a:r>
          </a:p>
          <a:p>
            <a:pPr lvl="1"/>
            <a:r>
              <a:rPr lang="en-US" sz="2500" dirty="0"/>
              <a:t>Model with mathematics.  </a:t>
            </a:r>
          </a:p>
          <a:p>
            <a:pPr lvl="1"/>
            <a:r>
              <a:rPr lang="en-US" sz="2500" dirty="0"/>
              <a:t>Use appropriate tools strategically. </a:t>
            </a:r>
          </a:p>
          <a:p>
            <a:pPr lvl="1"/>
            <a:r>
              <a:rPr lang="en-US" sz="2500" dirty="0"/>
              <a:t>Attend to precision. </a:t>
            </a:r>
          </a:p>
          <a:p>
            <a:pPr lvl="1"/>
            <a:r>
              <a:rPr lang="en-US" sz="2500" dirty="0"/>
              <a:t>Look for and make use of structure. </a:t>
            </a:r>
          </a:p>
          <a:p>
            <a:pPr lvl="1"/>
            <a:r>
              <a:rPr lang="en-US" sz="2500" dirty="0"/>
              <a:t>Look for and express regularity in repeated reasoning.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CCSS in Math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722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828800"/>
            <a:ext cx="7408333" cy="3450696"/>
          </a:xfrm>
        </p:spPr>
        <p:txBody>
          <a:bodyPr>
            <a:normAutofit/>
          </a:bodyPr>
          <a:lstStyle/>
          <a:p>
            <a:r>
              <a:rPr lang="en-US" sz="3200" i="1" dirty="0">
                <a:solidFill>
                  <a:srgbClr val="000000"/>
                </a:solidFill>
                <a:latin typeface="Calibri"/>
              </a:rPr>
              <a:t>Conceptual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understanding</a:t>
            </a:r>
            <a:endParaRPr lang="en-US" sz="3200" i="1" dirty="0">
              <a:solidFill>
                <a:srgbClr val="000000"/>
              </a:solidFill>
              <a:latin typeface="Calibri"/>
            </a:endParaRPr>
          </a:p>
          <a:p>
            <a:r>
              <a:rPr lang="en-US" sz="3200" i="1" dirty="0">
                <a:solidFill>
                  <a:srgbClr val="000000"/>
                </a:solidFill>
                <a:latin typeface="Calibri"/>
              </a:rPr>
              <a:t>Procedural skill and </a:t>
            </a:r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fluency</a:t>
            </a:r>
            <a:endParaRPr lang="en-US" sz="3200" i="1" dirty="0">
              <a:solidFill>
                <a:srgbClr val="000000"/>
              </a:solidFill>
              <a:latin typeface="Calibri"/>
            </a:endParaRPr>
          </a:p>
          <a:p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Application</a:t>
            </a:r>
          </a:p>
          <a:p>
            <a:r>
              <a:rPr lang="en-US" sz="3200" i="1" dirty="0" smtClean="0">
                <a:solidFill>
                  <a:srgbClr val="000000"/>
                </a:solidFill>
                <a:latin typeface="Calibri"/>
              </a:rPr>
              <a:t>Handout</a:t>
            </a:r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000000"/>
                </a:solidFill>
                <a:latin typeface="Calibri"/>
              </a:rPr>
              <a:t>SHIFTS</a:t>
            </a:r>
            <a:br>
              <a:rPr lang="en-US" b="1" i="1" dirty="0" smtClean="0">
                <a:solidFill>
                  <a:srgbClr val="000000"/>
                </a:solidFill>
                <a:latin typeface="Calibri"/>
              </a:rPr>
            </a:br>
            <a:r>
              <a:rPr lang="en-US" b="1" i="1" dirty="0" smtClean="0">
                <a:solidFill>
                  <a:srgbClr val="000000"/>
                </a:solidFill>
                <a:latin typeface="Calibri"/>
              </a:rPr>
              <a:t>Higher Expectations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4" t="60250" r="6484" b="8375"/>
          <a:stretch/>
        </p:blipFill>
        <p:spPr bwMode="auto">
          <a:xfrm>
            <a:off x="457200" y="4273755"/>
            <a:ext cx="7334250" cy="1799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22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Alignment</a:t>
            </a:r>
          </a:p>
          <a:p>
            <a:pPr lvl="1"/>
            <a:r>
              <a:rPr lang="en-US" dirty="0" smtClean="0"/>
              <a:t>Elementary-Investigations </a:t>
            </a:r>
          </a:p>
          <a:p>
            <a:pPr lvl="1"/>
            <a:r>
              <a:rPr lang="en-US" dirty="0" smtClean="0"/>
              <a:t>Algebra 1</a:t>
            </a:r>
          </a:p>
          <a:p>
            <a:r>
              <a:rPr lang="en-US" dirty="0" smtClean="0"/>
              <a:t>Instruction</a:t>
            </a:r>
          </a:p>
          <a:p>
            <a:pPr lvl="1"/>
            <a:r>
              <a:rPr lang="en-US" dirty="0" smtClean="0"/>
              <a:t>Tasks</a:t>
            </a:r>
          </a:p>
          <a:p>
            <a:pPr lvl="2"/>
            <a:r>
              <a:rPr lang="en-US" dirty="0"/>
              <a:t>Math in Context-Real World Applications</a:t>
            </a:r>
          </a:p>
          <a:p>
            <a:pPr lvl="2"/>
            <a:r>
              <a:rPr lang="en-US" dirty="0" smtClean="0"/>
              <a:t>Reasoning, Understanding, Modeling</a:t>
            </a:r>
          </a:p>
          <a:p>
            <a:pPr lvl="1"/>
            <a:r>
              <a:rPr lang="en-US" dirty="0" smtClean="0"/>
              <a:t>Removes “Teaching the Test”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to CASD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77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Task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19625" r="19922" b="10875"/>
          <a:stretch/>
        </p:blipFill>
        <p:spPr bwMode="auto">
          <a:xfrm>
            <a:off x="2057400" y="1705196"/>
            <a:ext cx="5838825" cy="442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809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6" t="14000" r="17579" b="18500"/>
          <a:stretch/>
        </p:blipFill>
        <p:spPr bwMode="auto">
          <a:xfrm>
            <a:off x="533400" y="914400"/>
            <a:ext cx="83058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22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5" t="21125" r="22735" b="27250"/>
          <a:stretch/>
        </p:blipFill>
        <p:spPr bwMode="auto">
          <a:xfrm>
            <a:off x="304801" y="1752600"/>
            <a:ext cx="3276600" cy="292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3" t="33500" r="16720" b="46750"/>
          <a:stretch/>
        </p:blipFill>
        <p:spPr bwMode="auto">
          <a:xfrm>
            <a:off x="323851" y="5105400"/>
            <a:ext cx="7620000" cy="1399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4" t="15875" r="25546" b="30626"/>
          <a:stretch/>
        </p:blipFill>
        <p:spPr bwMode="auto">
          <a:xfrm>
            <a:off x="3810000" y="2113236"/>
            <a:ext cx="5038725" cy="265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513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473</TotalTime>
  <Words>400</Words>
  <Application>Microsoft Office PowerPoint</Application>
  <PresentationFormat>On-screen Show (4:3)</PresentationFormat>
  <Paragraphs>68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Common Core Mathematics</vt:lpstr>
      <vt:lpstr>PowerPoint Presentation</vt:lpstr>
      <vt:lpstr>25 ÷ 4 </vt:lpstr>
      <vt:lpstr>What is CCSS in Math</vt:lpstr>
      <vt:lpstr>SHIFTS Higher Expectations</vt:lpstr>
      <vt:lpstr>Impact to CASD </vt:lpstr>
      <vt:lpstr>Sample Task </vt:lpstr>
      <vt:lpstr>PowerPoint Presentation</vt:lpstr>
      <vt:lpstr>Resources</vt:lpstr>
      <vt:lpstr>CASD Implementation Needs</vt:lpstr>
      <vt:lpstr>What we have done?</vt:lpstr>
      <vt:lpstr>25 ÷ 4 </vt:lpstr>
      <vt:lpstr>25 ÷ 4  This answer is </vt:lpstr>
    </vt:vector>
  </TitlesOfParts>
  <Company>Chambersburg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 Mathematics</dc:title>
  <dc:creator>Thomas Knepper</dc:creator>
  <cp:lastModifiedBy>Thomas Knepper</cp:lastModifiedBy>
  <cp:revision>21</cp:revision>
  <dcterms:created xsi:type="dcterms:W3CDTF">2012-03-19T13:28:29Z</dcterms:created>
  <dcterms:modified xsi:type="dcterms:W3CDTF">2012-03-21T17:48:23Z</dcterms:modified>
</cp:coreProperties>
</file>